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1"/>
  </p:notesMasterIdLst>
  <p:sldIdLst>
    <p:sldId id="256" r:id="rId2"/>
    <p:sldId id="396" r:id="rId3"/>
    <p:sldId id="397" r:id="rId4"/>
    <p:sldId id="399" r:id="rId5"/>
    <p:sldId id="400" r:id="rId6"/>
    <p:sldId id="401" r:id="rId7"/>
    <p:sldId id="402" r:id="rId8"/>
    <p:sldId id="405" r:id="rId9"/>
    <p:sldId id="406" r:id="rId10"/>
    <p:sldId id="407" r:id="rId11"/>
    <p:sldId id="408" r:id="rId12"/>
    <p:sldId id="411" r:id="rId13"/>
    <p:sldId id="410" r:id="rId14"/>
    <p:sldId id="412" r:id="rId15"/>
    <p:sldId id="413" r:id="rId16"/>
    <p:sldId id="414" r:id="rId17"/>
    <p:sldId id="416" r:id="rId18"/>
    <p:sldId id="417" r:id="rId19"/>
    <p:sldId id="419" r:id="rId20"/>
    <p:sldId id="418" r:id="rId21"/>
    <p:sldId id="420" r:id="rId22"/>
    <p:sldId id="421" r:id="rId23"/>
    <p:sldId id="422" r:id="rId24"/>
    <p:sldId id="423" r:id="rId25"/>
    <p:sldId id="424" r:id="rId26"/>
    <p:sldId id="425" r:id="rId27"/>
    <p:sldId id="426" r:id="rId28"/>
    <p:sldId id="427" r:id="rId29"/>
    <p:sldId id="428" r:id="rId30"/>
    <p:sldId id="429" r:id="rId31"/>
    <p:sldId id="430" r:id="rId32"/>
    <p:sldId id="436" r:id="rId33"/>
    <p:sldId id="431" r:id="rId34"/>
    <p:sldId id="432" r:id="rId35"/>
    <p:sldId id="433" r:id="rId36"/>
    <p:sldId id="434" r:id="rId37"/>
    <p:sldId id="435" r:id="rId38"/>
    <p:sldId id="437" r:id="rId39"/>
    <p:sldId id="438" r:id="rId40"/>
    <p:sldId id="439" r:id="rId41"/>
    <p:sldId id="440" r:id="rId42"/>
    <p:sldId id="441" r:id="rId43"/>
    <p:sldId id="442" r:id="rId44"/>
    <p:sldId id="444" r:id="rId45"/>
    <p:sldId id="445" r:id="rId46"/>
    <p:sldId id="446" r:id="rId47"/>
    <p:sldId id="447" r:id="rId48"/>
    <p:sldId id="449" r:id="rId49"/>
    <p:sldId id="450" r:id="rId50"/>
    <p:sldId id="451" r:id="rId51"/>
    <p:sldId id="452" r:id="rId52"/>
    <p:sldId id="453" r:id="rId53"/>
    <p:sldId id="454" r:id="rId54"/>
    <p:sldId id="455" r:id="rId55"/>
    <p:sldId id="456" r:id="rId56"/>
    <p:sldId id="457" r:id="rId57"/>
    <p:sldId id="448" r:id="rId58"/>
    <p:sldId id="458" r:id="rId59"/>
    <p:sldId id="460" r:id="rId6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76FF"/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84"/>
    <p:restoredTop sz="94643"/>
  </p:normalViewPr>
  <p:slideViewPr>
    <p:cSldViewPr snapToGrid="0">
      <p:cViewPr>
        <p:scale>
          <a:sx n="90" d="100"/>
          <a:sy n="90" d="100"/>
        </p:scale>
        <p:origin x="127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53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55CA718-29CA-C945-BD2A-F1C3D16CE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" t="764" r="1299" b="1726"/>
          <a:stretch/>
        </p:blipFill>
        <p:spPr>
          <a:xfrm>
            <a:off x="1582220" y="1941816"/>
            <a:ext cx="5965566" cy="3683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978" y="344107"/>
            <a:ext cx="7914527" cy="1170047"/>
          </a:xfrm>
          <a:noFill/>
        </p:spPr>
        <p:txBody>
          <a:bodyPr>
            <a:normAutofit fontScale="90000"/>
          </a:bodyPr>
          <a:lstStyle/>
          <a:p>
            <a:r>
              <a:rPr lang="en-US" sz="4000" dirty="0"/>
              <a:t>Lab 7: Phylogenetics III – Bayesian Methods and MCMC</a:t>
            </a:r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50A093B-2208-7549-9A07-9028778F98CB}"/>
              </a:ext>
            </a:extLst>
          </p:cNvPr>
          <p:cNvSpPr/>
          <p:nvPr/>
        </p:nvSpPr>
        <p:spPr>
          <a:xfrm>
            <a:off x="2038941" y="785385"/>
            <a:ext cx="68173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“Prior probability”: Probability of our hypothesis </a:t>
            </a:r>
            <a:r>
              <a:rPr lang="en-US" sz="2400" b="1" i="1" dirty="0">
                <a:solidFill>
                  <a:schemeClr val="accent2"/>
                </a:solidFill>
              </a:rPr>
              <a:t>before</a:t>
            </a:r>
            <a:r>
              <a:rPr lang="en-US" sz="2400" b="1" dirty="0">
                <a:solidFill>
                  <a:schemeClr val="accent2"/>
                </a:solidFill>
              </a:rPr>
              <a:t> observing any data. Factor’s in preconceived beliefs about the likelihood of different hypotheses</a:t>
            </a:r>
            <a:endParaRPr lang="en-US" sz="24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9C5B5B22-049C-FD45-BB4A-CE4DAB16C239}"/>
                  </a:ext>
                </a:extLst>
              </p:cNvPr>
              <p:cNvSpPr/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  <a:blipFill>
                <a:blip r:embed="rId2"/>
                <a:stretch>
                  <a:fillRect t="-901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3A49D9D7-6113-DA4A-93BC-79C398470A63}"/>
              </a:ext>
            </a:extLst>
          </p:cNvPr>
          <p:cNvCxnSpPr>
            <a:cxnSpLocks/>
          </p:cNvCxnSpPr>
          <p:nvPr/>
        </p:nvCxnSpPr>
        <p:spPr>
          <a:xfrm>
            <a:off x="6092575" y="1952090"/>
            <a:ext cx="133565" cy="4931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75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50A093B-2208-7549-9A07-9028778F98CB}"/>
              </a:ext>
            </a:extLst>
          </p:cNvPr>
          <p:cNvSpPr/>
          <p:nvPr/>
        </p:nvSpPr>
        <p:spPr>
          <a:xfrm>
            <a:off x="2008119" y="4658742"/>
            <a:ext cx="68173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“Marginal likelihood”: Normalizing constant to make sure the posterior sums to 1. Takes the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9C5B5B22-049C-FD45-BB4A-CE4DAB16C239}"/>
                  </a:ext>
                </a:extLst>
              </p:cNvPr>
              <p:cNvSpPr/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  <a:blipFill>
                <a:blip r:embed="rId2"/>
                <a:stretch>
                  <a:fillRect t="-901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3A49D9D7-6113-DA4A-93BC-79C398470A6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416811" y="3893908"/>
            <a:ext cx="213428" cy="7648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CFE25DF6-3AC1-2643-8EA6-2F3AD721A3F2}"/>
                  </a:ext>
                </a:extLst>
              </p:cNvPr>
              <p:cNvSpPr/>
              <p:nvPr/>
            </p:nvSpPr>
            <p:spPr>
              <a:xfrm>
                <a:off x="3568080" y="5478962"/>
                <a:ext cx="4045071" cy="995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  <m:sup/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d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E25DF6-3AC1-2643-8EA6-2F3AD721A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080" y="5478962"/>
                <a:ext cx="4045071" cy="995016"/>
              </a:xfrm>
              <a:prstGeom prst="rect">
                <a:avLst/>
              </a:prstGeom>
              <a:blipFill>
                <a:blip r:embed="rId3"/>
                <a:stretch>
                  <a:fillRect t="-127500" b="-17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71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Important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B7EC989-77EF-244C-869D-21C20BCCE0F3}"/>
              </a:ext>
            </a:extLst>
          </p:cNvPr>
          <p:cNvSpPr/>
          <p:nvPr/>
        </p:nvSpPr>
        <p:spPr>
          <a:xfrm>
            <a:off x="193088" y="1097033"/>
            <a:ext cx="88276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Prior probability</a:t>
            </a:r>
            <a:r>
              <a:rPr lang="en-US" sz="2800" dirty="0"/>
              <a:t>: Probability of an event before considering the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 we know about how branch lengths are distributed?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 we know about mutations rates?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How are speciation/extinction rates distributed?</a:t>
            </a:r>
          </a:p>
        </p:txBody>
      </p:sp>
    </p:spTree>
    <p:extLst>
      <p:ext uri="{BB962C8B-B14F-4D97-AF65-F5344CB8AC3E}">
        <p14:creationId xmlns:p14="http://schemas.microsoft.com/office/powerpoint/2010/main" val="69898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Important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B7EC989-77EF-244C-869D-21C20BCCE0F3}"/>
              </a:ext>
            </a:extLst>
          </p:cNvPr>
          <p:cNvSpPr/>
          <p:nvPr/>
        </p:nvSpPr>
        <p:spPr>
          <a:xfrm>
            <a:off x="193088" y="1107307"/>
            <a:ext cx="88276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Prior probability</a:t>
            </a:r>
            <a:r>
              <a:rPr lang="en-US" sz="2800" dirty="0"/>
              <a:t>: Probability of an event before considering the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 we know about how branch lengths are distributed?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 we know about mutations rates?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How are speciation/extinction rates distributed?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A8A10F9-774B-C04E-8A6A-132B9C271D92}"/>
              </a:ext>
            </a:extLst>
          </p:cNvPr>
          <p:cNvSpPr/>
          <p:nvPr/>
        </p:nvSpPr>
        <p:spPr>
          <a:xfrm>
            <a:off x="150279" y="3694682"/>
            <a:ext cx="88276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Posterior probability</a:t>
            </a:r>
            <a:r>
              <a:rPr lang="en-US" sz="2800" dirty="0"/>
              <a:t>: Probability of an event after taking data and priors into consideration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Given our prior expectations, and the likelihood of our data given the hypothesis, what is the probability of the hypothesis?</a:t>
            </a:r>
          </a:p>
        </p:txBody>
      </p:sp>
    </p:spTree>
    <p:extLst>
      <p:ext uri="{BB962C8B-B14F-4D97-AF65-F5344CB8AC3E}">
        <p14:creationId xmlns:p14="http://schemas.microsoft.com/office/powerpoint/2010/main" val="236124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A8A10F9-774B-C04E-8A6A-132B9C271D92}"/>
              </a:ext>
            </a:extLst>
          </p:cNvPr>
          <p:cNvSpPr/>
          <p:nvPr/>
        </p:nvSpPr>
        <p:spPr>
          <a:xfrm>
            <a:off x="1968806" y="3067959"/>
            <a:ext cx="53258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0.1% of people have the disease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1% false positive rate of the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48B4F41-9476-5048-A78F-EE55D8D1A2DB}"/>
              </a:ext>
            </a:extLst>
          </p:cNvPr>
          <p:cNvSpPr/>
          <p:nvPr/>
        </p:nvSpPr>
        <p:spPr>
          <a:xfrm>
            <a:off x="554806" y="1278542"/>
            <a:ext cx="8229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Let’s say you’ve tested </a:t>
            </a:r>
            <a:r>
              <a:rPr lang="en-US" sz="2800" dirty="0">
                <a:solidFill>
                  <a:srgbClr val="FF0000"/>
                </a:solidFill>
              </a:rPr>
              <a:t>positive</a:t>
            </a:r>
            <a:r>
              <a:rPr lang="en-US" sz="2800" dirty="0"/>
              <a:t> for some imaginary disease. What is the probability you have the disease, given:</a:t>
            </a:r>
          </a:p>
        </p:txBody>
      </p:sp>
    </p:spTree>
    <p:extLst>
      <p:ext uri="{BB962C8B-B14F-4D97-AF65-F5344CB8AC3E}">
        <p14:creationId xmlns:p14="http://schemas.microsoft.com/office/powerpoint/2010/main" val="320780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729A251B-17E2-D64F-ABD2-F08BEE622859}"/>
                  </a:ext>
                </a:extLst>
              </p:cNvPr>
              <p:cNvSpPr/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  <a:blipFill>
                <a:blip r:embed="rId2"/>
                <a:stretch>
                  <a:fillRect t="-1786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3928651-8962-004F-9985-613953DB9584}"/>
              </a:ext>
            </a:extLst>
          </p:cNvPr>
          <p:cNvSpPr/>
          <p:nvPr/>
        </p:nvSpPr>
        <p:spPr>
          <a:xfrm>
            <a:off x="816316" y="1278543"/>
            <a:ext cx="7218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What we want: Probability of </a:t>
            </a:r>
            <a:r>
              <a:rPr lang="en-US" sz="2400" b="1" i="1" dirty="0">
                <a:solidFill>
                  <a:schemeClr val="accent2"/>
                </a:solidFill>
              </a:rPr>
              <a:t>having the disease</a:t>
            </a:r>
            <a:r>
              <a:rPr lang="en-US" sz="2400" b="1" dirty="0">
                <a:solidFill>
                  <a:schemeClr val="accent2"/>
                </a:solidFill>
              </a:rPr>
              <a:t> (+), given that you tested positive (T)</a:t>
            </a:r>
            <a:endParaRPr lang="en-US" sz="24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1A631B45-0B79-1843-9A90-E77BF2ABF2E0}"/>
              </a:ext>
            </a:extLst>
          </p:cNvPr>
          <p:cNvCxnSpPr>
            <a:cxnSpLocks/>
          </p:cNvCxnSpPr>
          <p:nvPr/>
        </p:nvCxnSpPr>
        <p:spPr>
          <a:xfrm flipH="1">
            <a:off x="2917861" y="2208944"/>
            <a:ext cx="92467" cy="6164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5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729A251B-17E2-D64F-ABD2-F08BEE622859}"/>
                  </a:ext>
                </a:extLst>
              </p:cNvPr>
              <p:cNvSpPr/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  <a:blipFill>
                <a:blip r:embed="rId2"/>
                <a:stretch>
                  <a:fillRect t="-1786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3928651-8962-004F-9985-613953DB9584}"/>
              </a:ext>
            </a:extLst>
          </p:cNvPr>
          <p:cNvSpPr/>
          <p:nvPr/>
        </p:nvSpPr>
        <p:spPr>
          <a:xfrm>
            <a:off x="888236" y="1062786"/>
            <a:ext cx="72180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Probability of testing positive, given that you are actually positive (</a:t>
            </a:r>
            <a:r>
              <a:rPr lang="en-US" sz="2400" b="1" u="sng" dirty="0">
                <a:solidFill>
                  <a:schemeClr val="accent2"/>
                </a:solidFill>
              </a:rPr>
              <a:t>in other words: What is the true positive rate of the test</a:t>
            </a:r>
            <a:r>
              <a:rPr lang="en-US" sz="2400" b="1" dirty="0">
                <a:solidFill>
                  <a:schemeClr val="accent2"/>
                </a:solidFill>
              </a:rPr>
              <a:t>?)</a:t>
            </a:r>
            <a:endParaRPr lang="en-US" sz="24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1A631B45-0B79-1843-9A90-E77BF2ABF2E0}"/>
              </a:ext>
            </a:extLst>
          </p:cNvPr>
          <p:cNvCxnSpPr>
            <a:cxnSpLocks/>
          </p:cNvCxnSpPr>
          <p:nvPr/>
        </p:nvCxnSpPr>
        <p:spPr>
          <a:xfrm>
            <a:off x="4664467" y="2085654"/>
            <a:ext cx="431516" cy="4109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A198C03-DB9C-1747-A738-C23881BF0D2A}"/>
              </a:ext>
            </a:extLst>
          </p:cNvPr>
          <p:cNvSpPr/>
          <p:nvPr/>
        </p:nvSpPr>
        <p:spPr>
          <a:xfrm>
            <a:off x="1092007" y="4749497"/>
            <a:ext cx="7218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The test has a 1% false positive rate. So, we assume the test has a 99% true positive rate.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729A251B-17E2-D64F-ABD2-F08BEE622859}"/>
                  </a:ext>
                </a:extLst>
              </p:cNvPr>
              <p:cNvSpPr/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0.99 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  <a:blipFill>
                <a:blip r:embed="rId2"/>
                <a:stretch>
                  <a:fillRect t="-3571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3928651-8962-004F-9985-613953DB9584}"/>
              </a:ext>
            </a:extLst>
          </p:cNvPr>
          <p:cNvSpPr/>
          <p:nvPr/>
        </p:nvSpPr>
        <p:spPr>
          <a:xfrm>
            <a:off x="888236" y="1062786"/>
            <a:ext cx="72180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Probability of testing positive, given that you are actually positive (</a:t>
            </a:r>
            <a:r>
              <a:rPr lang="en-US" sz="2400" b="1" u="sng" dirty="0">
                <a:solidFill>
                  <a:schemeClr val="accent2"/>
                </a:solidFill>
              </a:rPr>
              <a:t>in other words: What is the true positive rate of the test</a:t>
            </a:r>
            <a:r>
              <a:rPr lang="en-US" sz="2400" b="1" dirty="0">
                <a:solidFill>
                  <a:schemeClr val="accent2"/>
                </a:solidFill>
              </a:rPr>
              <a:t>?)</a:t>
            </a:r>
            <a:endParaRPr lang="en-US" sz="24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1A631B45-0B79-1843-9A90-E77BF2ABF2E0}"/>
              </a:ext>
            </a:extLst>
          </p:cNvPr>
          <p:cNvCxnSpPr>
            <a:cxnSpLocks/>
          </p:cNvCxnSpPr>
          <p:nvPr/>
        </p:nvCxnSpPr>
        <p:spPr>
          <a:xfrm>
            <a:off x="4664467" y="2085654"/>
            <a:ext cx="431516" cy="4109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A198C03-DB9C-1747-A738-C23881BF0D2A}"/>
              </a:ext>
            </a:extLst>
          </p:cNvPr>
          <p:cNvSpPr/>
          <p:nvPr/>
        </p:nvSpPr>
        <p:spPr>
          <a:xfrm>
            <a:off x="1092007" y="4749497"/>
            <a:ext cx="7218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What we know: The test has a 1% false positive rate. So, we assume the test has a 99% true positive rate.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39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729A251B-17E2-D64F-ABD2-F08BEE622859}"/>
                  </a:ext>
                </a:extLst>
              </p:cNvPr>
              <p:cNvSpPr/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0.99 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  <a:blipFill>
                <a:blip r:embed="rId2"/>
                <a:stretch>
                  <a:fillRect t="-3571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3928651-8962-004F-9985-613953DB9584}"/>
              </a:ext>
            </a:extLst>
          </p:cNvPr>
          <p:cNvSpPr/>
          <p:nvPr/>
        </p:nvSpPr>
        <p:spPr>
          <a:xfrm>
            <a:off x="1134815" y="1124431"/>
            <a:ext cx="7218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Probability of </a:t>
            </a:r>
            <a:r>
              <a:rPr lang="en-US" sz="2400" b="1" i="1" dirty="0">
                <a:solidFill>
                  <a:schemeClr val="accent2"/>
                </a:solidFill>
              </a:rPr>
              <a:t>having</a:t>
            </a:r>
            <a:r>
              <a:rPr lang="en-US" sz="2400" b="1" dirty="0">
                <a:solidFill>
                  <a:schemeClr val="accent2"/>
                </a:solidFill>
              </a:rPr>
              <a:t> the disease, without considering the test results (this is the prior probability!)</a:t>
            </a:r>
            <a:endParaRPr lang="en-US" sz="24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1A631B45-0B79-1843-9A90-E77BF2ABF2E0}"/>
              </a:ext>
            </a:extLst>
          </p:cNvPr>
          <p:cNvCxnSpPr>
            <a:cxnSpLocks/>
          </p:cNvCxnSpPr>
          <p:nvPr/>
        </p:nvCxnSpPr>
        <p:spPr>
          <a:xfrm>
            <a:off x="6133672" y="2075380"/>
            <a:ext cx="328774" cy="4315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A198C03-DB9C-1747-A738-C23881BF0D2A}"/>
              </a:ext>
            </a:extLst>
          </p:cNvPr>
          <p:cNvSpPr/>
          <p:nvPr/>
        </p:nvSpPr>
        <p:spPr>
          <a:xfrm>
            <a:off x="1092007" y="4749497"/>
            <a:ext cx="7218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What we know: 0.1% of the population has the disease. 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36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729A251B-17E2-D64F-ABD2-F08BEE622859}"/>
                  </a:ext>
                </a:extLst>
              </p:cNvPr>
              <p:cNvSpPr/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0.99 ∗0.001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  <a:blipFill>
                <a:blip r:embed="rId2"/>
                <a:stretch>
                  <a:fillRect t="-4464" b="-8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3928651-8962-004F-9985-613953DB9584}"/>
              </a:ext>
            </a:extLst>
          </p:cNvPr>
          <p:cNvSpPr/>
          <p:nvPr/>
        </p:nvSpPr>
        <p:spPr>
          <a:xfrm>
            <a:off x="1134815" y="1124431"/>
            <a:ext cx="7218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Probability of </a:t>
            </a:r>
            <a:r>
              <a:rPr lang="en-US" sz="2400" b="1" i="1" dirty="0">
                <a:solidFill>
                  <a:schemeClr val="accent2"/>
                </a:solidFill>
              </a:rPr>
              <a:t>having</a:t>
            </a:r>
            <a:r>
              <a:rPr lang="en-US" sz="2400" b="1" dirty="0">
                <a:solidFill>
                  <a:schemeClr val="accent2"/>
                </a:solidFill>
              </a:rPr>
              <a:t> the disease, without considering the test results (this is the prior probability!)</a:t>
            </a:r>
            <a:endParaRPr lang="en-US" sz="24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1A631B45-0B79-1843-9A90-E77BF2ABF2E0}"/>
              </a:ext>
            </a:extLst>
          </p:cNvPr>
          <p:cNvCxnSpPr>
            <a:cxnSpLocks/>
          </p:cNvCxnSpPr>
          <p:nvPr/>
        </p:nvCxnSpPr>
        <p:spPr>
          <a:xfrm>
            <a:off x="6133672" y="2075380"/>
            <a:ext cx="328774" cy="4315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A198C03-DB9C-1747-A738-C23881BF0D2A}"/>
              </a:ext>
            </a:extLst>
          </p:cNvPr>
          <p:cNvSpPr/>
          <p:nvPr/>
        </p:nvSpPr>
        <p:spPr>
          <a:xfrm>
            <a:off x="1092007" y="4749497"/>
            <a:ext cx="7218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What we know: 0.1% of the population has the disease. 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70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ML: Searches tree space to maximize the quantity: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09409E14-3606-EE4E-9CED-D67214F79A7E}"/>
                  </a:ext>
                </a:extLst>
              </p:cNvPr>
              <p:cNvSpPr/>
              <p:nvPr/>
            </p:nvSpPr>
            <p:spPr>
              <a:xfrm>
                <a:off x="400693" y="2640458"/>
                <a:ext cx="820905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93" y="2640458"/>
                <a:ext cx="8209051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68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729A251B-17E2-D64F-ABD2-F08BEE622859}"/>
                  </a:ext>
                </a:extLst>
              </p:cNvPr>
              <p:cNvSpPr/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0.99 ∗0.001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  <a:blipFill>
                <a:blip r:embed="rId2"/>
                <a:stretch>
                  <a:fillRect t="-4464" b="-8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1A631B45-0B79-1843-9A90-E77BF2ABF2E0}"/>
              </a:ext>
            </a:extLst>
          </p:cNvPr>
          <p:cNvCxnSpPr>
            <a:cxnSpLocks/>
          </p:cNvCxnSpPr>
          <p:nvPr/>
        </p:nvCxnSpPr>
        <p:spPr>
          <a:xfrm flipV="1">
            <a:off x="5414481" y="3935005"/>
            <a:ext cx="256855" cy="6061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A8DFED2-2BE6-4B4E-94E2-E3E988870D57}"/>
              </a:ext>
            </a:extLst>
          </p:cNvPr>
          <p:cNvSpPr/>
          <p:nvPr/>
        </p:nvSpPr>
        <p:spPr>
          <a:xfrm>
            <a:off x="1963601" y="4305996"/>
            <a:ext cx="2813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Marginal likelihood:</a:t>
            </a:r>
            <a:endParaRPr lang="en-US" sz="24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501CF77C-85DA-0242-91AF-42D3080E4226}"/>
                  </a:ext>
                </a:extLst>
              </p:cNvPr>
              <p:cNvSpPr/>
              <p:nvPr/>
            </p:nvSpPr>
            <p:spPr>
              <a:xfrm>
                <a:off x="4010395" y="4654923"/>
                <a:ext cx="4045071" cy="995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  <m:sup/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d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1CF77C-85DA-0242-91AF-42D3080E4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395" y="4654923"/>
                <a:ext cx="4045071" cy="995016"/>
              </a:xfrm>
              <a:prstGeom prst="rect">
                <a:avLst/>
              </a:prstGeom>
              <a:blipFill>
                <a:blip r:embed="rId3"/>
                <a:stretch>
                  <a:fillRect t="-129114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93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A8DFED2-2BE6-4B4E-94E2-E3E988870D57}"/>
              </a:ext>
            </a:extLst>
          </p:cNvPr>
          <p:cNvSpPr/>
          <p:nvPr/>
        </p:nvSpPr>
        <p:spPr>
          <a:xfrm>
            <a:off x="627961" y="2775146"/>
            <a:ext cx="83516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This is the sum of P(H)*P(D|H) for all hypotheses (i.e. all values of H)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8BE73099-3890-C040-ACF5-B1670EF1C478}"/>
                  </a:ext>
                </a:extLst>
              </p:cNvPr>
              <p:cNvSpPr/>
              <p:nvPr/>
            </p:nvSpPr>
            <p:spPr>
              <a:xfrm>
                <a:off x="681041" y="1513138"/>
                <a:ext cx="4045071" cy="995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  <m:sup/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d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BE73099-3890-C040-ACF5-B1670EF1C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41" y="1513138"/>
                <a:ext cx="4045071" cy="995016"/>
              </a:xfrm>
              <a:prstGeom prst="rect">
                <a:avLst/>
              </a:prstGeom>
              <a:blipFill>
                <a:blip r:embed="rId2"/>
                <a:stretch>
                  <a:fillRect t="-129114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81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A8DFED2-2BE6-4B4E-94E2-E3E988870D57}"/>
              </a:ext>
            </a:extLst>
          </p:cNvPr>
          <p:cNvSpPr/>
          <p:nvPr/>
        </p:nvSpPr>
        <p:spPr>
          <a:xfrm>
            <a:off x="627961" y="2775146"/>
            <a:ext cx="83516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This is the sum of P(H)*P(D|H) for all hypotheses (i.e. all values of H)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12A5A5CA-7831-5E44-9398-3A6A9E8880A8}"/>
                  </a:ext>
                </a:extLst>
              </p:cNvPr>
              <p:cNvSpPr/>
              <p:nvPr/>
            </p:nvSpPr>
            <p:spPr>
              <a:xfrm>
                <a:off x="681041" y="1513138"/>
                <a:ext cx="4045071" cy="995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  <m:sup/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d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2A5A5CA-7831-5E44-9398-3A6A9E8880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41" y="1513138"/>
                <a:ext cx="4045071" cy="995016"/>
              </a:xfrm>
              <a:prstGeom prst="rect">
                <a:avLst/>
              </a:prstGeom>
              <a:blipFill>
                <a:blip r:embed="rId2"/>
                <a:stretch>
                  <a:fillRect t="-129114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6A2A7AB-4438-5B49-A9AA-290B8C7CD5D1}"/>
              </a:ext>
            </a:extLst>
          </p:cNvPr>
          <p:cNvSpPr/>
          <p:nvPr/>
        </p:nvSpPr>
        <p:spPr>
          <a:xfrm>
            <a:off x="636523" y="3883042"/>
            <a:ext cx="835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There are only two hypotheses: Having disease (+) or not (-), so: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3567587D-C85F-DB4F-9F5D-E2057E69E02B}"/>
                  </a:ext>
                </a:extLst>
              </p:cNvPr>
              <p:cNvSpPr/>
              <p:nvPr/>
            </p:nvSpPr>
            <p:spPr>
              <a:xfrm>
                <a:off x="1696469" y="4727236"/>
                <a:ext cx="63892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e>
                            <m:r>
                              <a:rPr lang="en-US" sz="2800" b="1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(−)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469" y="4727236"/>
                <a:ext cx="6389292" cy="523220"/>
              </a:xfrm>
              <a:prstGeom prst="rect">
                <a:avLst/>
              </a:prstGeom>
              <a:blipFill>
                <a:blip r:embed="rId3"/>
                <a:stretch>
                  <a:fillRect l="-397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79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A8DFED2-2BE6-4B4E-94E2-E3E988870D57}"/>
              </a:ext>
            </a:extLst>
          </p:cNvPr>
          <p:cNvSpPr/>
          <p:nvPr/>
        </p:nvSpPr>
        <p:spPr>
          <a:xfrm>
            <a:off x="545768" y="2189519"/>
            <a:ext cx="835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testing positive given that you have the disease (0.99)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3567587D-C85F-DB4F-9F5D-E2057E69E02B}"/>
                  </a:ext>
                </a:extLst>
              </p:cNvPr>
              <p:cNvSpPr/>
              <p:nvPr/>
            </p:nvSpPr>
            <p:spPr>
              <a:xfrm>
                <a:off x="1747840" y="3319676"/>
                <a:ext cx="63892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e>
                            <m:r>
                              <a:rPr lang="en-US" sz="2800" b="1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(−)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840" y="3319676"/>
                <a:ext cx="6389292" cy="523220"/>
              </a:xfrm>
              <a:prstGeom prst="rect">
                <a:avLst/>
              </a:prstGeom>
              <a:blipFill>
                <a:blip r:embed="rId2"/>
                <a:stretch>
                  <a:fillRect l="-595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5822698D-14BE-0D43-AA91-535C3DB6AF4F}"/>
              </a:ext>
            </a:extLst>
          </p:cNvPr>
          <p:cNvCxnSpPr>
            <a:cxnSpLocks/>
          </p:cNvCxnSpPr>
          <p:nvPr/>
        </p:nvCxnSpPr>
        <p:spPr>
          <a:xfrm>
            <a:off x="3739793" y="2804845"/>
            <a:ext cx="431516" cy="482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0143EFC0-F408-B346-A297-50A027B9C56D}"/>
              </a:ext>
            </a:extLst>
          </p:cNvPr>
          <p:cNvCxnSpPr>
            <a:cxnSpLocks/>
          </p:cNvCxnSpPr>
          <p:nvPr/>
        </p:nvCxnSpPr>
        <p:spPr>
          <a:xfrm flipV="1">
            <a:off x="4551452" y="3912743"/>
            <a:ext cx="357884" cy="7311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2F49190-983F-9F4B-8294-DB527D55F574}"/>
              </a:ext>
            </a:extLst>
          </p:cNvPr>
          <p:cNvSpPr/>
          <p:nvPr/>
        </p:nvSpPr>
        <p:spPr>
          <a:xfrm>
            <a:off x="1663938" y="4756346"/>
            <a:ext cx="4839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having the disease (=0.001)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113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A8DFED2-2BE6-4B4E-94E2-E3E988870D57}"/>
              </a:ext>
            </a:extLst>
          </p:cNvPr>
          <p:cNvSpPr/>
          <p:nvPr/>
        </p:nvSpPr>
        <p:spPr>
          <a:xfrm>
            <a:off x="545768" y="2189519"/>
            <a:ext cx="835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testing positive given that you have the disease (0.99)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3567587D-C85F-DB4F-9F5D-E2057E69E02B}"/>
                  </a:ext>
                </a:extLst>
              </p:cNvPr>
              <p:cNvSpPr/>
              <p:nvPr/>
            </p:nvSpPr>
            <p:spPr>
              <a:xfrm>
                <a:off x="1284270" y="3319676"/>
                <a:ext cx="6852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𝟗𝟗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𝟎𝟎𝟏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e>
                            <m:r>
                              <a:rPr lang="en-US" sz="2800" b="1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(−)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270" y="3319676"/>
                <a:ext cx="6852862" cy="523220"/>
              </a:xfrm>
              <a:prstGeom prst="rect">
                <a:avLst/>
              </a:prstGeom>
              <a:blipFill>
                <a:blip r:embed="rId2"/>
                <a:stretch>
                  <a:fillRect l="-370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5822698D-14BE-0D43-AA91-535C3DB6AF4F}"/>
              </a:ext>
            </a:extLst>
          </p:cNvPr>
          <p:cNvCxnSpPr>
            <a:cxnSpLocks/>
          </p:cNvCxnSpPr>
          <p:nvPr/>
        </p:nvCxnSpPr>
        <p:spPr>
          <a:xfrm>
            <a:off x="3739793" y="2804845"/>
            <a:ext cx="431516" cy="482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0143EFC0-F408-B346-A297-50A027B9C56D}"/>
              </a:ext>
            </a:extLst>
          </p:cNvPr>
          <p:cNvCxnSpPr>
            <a:cxnSpLocks/>
          </p:cNvCxnSpPr>
          <p:nvPr/>
        </p:nvCxnSpPr>
        <p:spPr>
          <a:xfrm flipV="1">
            <a:off x="4551452" y="3912743"/>
            <a:ext cx="357884" cy="7311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2F49190-983F-9F4B-8294-DB527D55F574}"/>
              </a:ext>
            </a:extLst>
          </p:cNvPr>
          <p:cNvSpPr/>
          <p:nvPr/>
        </p:nvSpPr>
        <p:spPr>
          <a:xfrm>
            <a:off x="1663938" y="4756346"/>
            <a:ext cx="4839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having the disease (=0.001)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040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A8DFED2-2BE6-4B4E-94E2-E3E988870D57}"/>
              </a:ext>
            </a:extLst>
          </p:cNvPr>
          <p:cNvSpPr/>
          <p:nvPr/>
        </p:nvSpPr>
        <p:spPr>
          <a:xfrm>
            <a:off x="504672" y="2220342"/>
            <a:ext cx="83516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testing positive given that you don’t have the disease (i.e. probability of a false positive) = 1%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3567587D-C85F-DB4F-9F5D-E2057E69E02B}"/>
                  </a:ext>
                </a:extLst>
              </p:cNvPr>
              <p:cNvSpPr/>
              <p:nvPr/>
            </p:nvSpPr>
            <p:spPr>
              <a:xfrm>
                <a:off x="1284270" y="3319676"/>
                <a:ext cx="6852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𝟗𝟗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𝟎𝟎𝟏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e>
                            <m:r>
                              <a:rPr lang="en-US" sz="2800" b="1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(−)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270" y="3319676"/>
                <a:ext cx="6852862" cy="523220"/>
              </a:xfrm>
              <a:prstGeom prst="rect">
                <a:avLst/>
              </a:prstGeom>
              <a:blipFill>
                <a:blip r:embed="rId2"/>
                <a:stretch>
                  <a:fillRect l="-370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5822698D-14BE-0D43-AA91-535C3DB6AF4F}"/>
              </a:ext>
            </a:extLst>
          </p:cNvPr>
          <p:cNvCxnSpPr>
            <a:cxnSpLocks/>
          </p:cNvCxnSpPr>
          <p:nvPr/>
        </p:nvCxnSpPr>
        <p:spPr>
          <a:xfrm>
            <a:off x="5897366" y="2774022"/>
            <a:ext cx="431516" cy="482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2F49190-983F-9F4B-8294-DB527D55F574}"/>
              </a:ext>
            </a:extLst>
          </p:cNvPr>
          <p:cNvSpPr/>
          <p:nvPr/>
        </p:nvSpPr>
        <p:spPr>
          <a:xfrm>
            <a:off x="3112595" y="5113141"/>
            <a:ext cx="52197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0.1</a:t>
            </a:r>
            <a:r>
              <a:rPr lang="en-US" sz="2400" dirty="0"/>
              <a:t>% of population have disease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so </a:t>
            </a:r>
            <a:r>
              <a:rPr lang="en-US" sz="2400" dirty="0" smtClean="0"/>
              <a:t>99.9</a:t>
            </a:r>
            <a:r>
              <a:rPr lang="en-US" sz="2400" dirty="0"/>
              <a:t>% don’t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A812DDCE-56B9-8346-8326-ED4970A664BC}"/>
              </a:ext>
            </a:extLst>
          </p:cNvPr>
          <p:cNvCxnSpPr>
            <a:cxnSpLocks/>
          </p:cNvCxnSpPr>
          <p:nvPr/>
        </p:nvCxnSpPr>
        <p:spPr>
          <a:xfrm flipV="1">
            <a:off x="6893960" y="3871646"/>
            <a:ext cx="357884" cy="7311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317EF16-1CB0-6545-8734-FC18D9436F8B}"/>
              </a:ext>
            </a:extLst>
          </p:cNvPr>
          <p:cNvSpPr/>
          <p:nvPr/>
        </p:nvSpPr>
        <p:spPr>
          <a:xfrm>
            <a:off x="3030401" y="4653604"/>
            <a:ext cx="4839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not having the disease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277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A8DFED2-2BE6-4B4E-94E2-E3E988870D57}"/>
              </a:ext>
            </a:extLst>
          </p:cNvPr>
          <p:cNvSpPr/>
          <p:nvPr/>
        </p:nvSpPr>
        <p:spPr>
          <a:xfrm>
            <a:off x="504672" y="2220342"/>
            <a:ext cx="83516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testing positive given that you don’t have the disease (i.e. probability of a false positive) = 1%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3567587D-C85F-DB4F-9F5D-E2057E69E02B}"/>
                  </a:ext>
                </a:extLst>
              </p:cNvPr>
              <p:cNvSpPr/>
              <p:nvPr/>
            </p:nvSpPr>
            <p:spPr>
              <a:xfrm>
                <a:off x="1284270" y="3319676"/>
                <a:ext cx="6852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𝟗𝟗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𝟎𝟎𝟏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𝟎𝟏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∗.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𝟗𝟗𝟗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270" y="3319676"/>
                <a:ext cx="6852862" cy="523220"/>
              </a:xfrm>
              <a:prstGeom prst="rect">
                <a:avLst/>
              </a:prstGeom>
              <a:blipFill>
                <a:blip r:embed="rId2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5822698D-14BE-0D43-AA91-535C3DB6AF4F}"/>
              </a:ext>
            </a:extLst>
          </p:cNvPr>
          <p:cNvCxnSpPr>
            <a:cxnSpLocks/>
          </p:cNvCxnSpPr>
          <p:nvPr/>
        </p:nvCxnSpPr>
        <p:spPr>
          <a:xfrm>
            <a:off x="5897366" y="2774022"/>
            <a:ext cx="431516" cy="482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2F49190-983F-9F4B-8294-DB527D55F574}"/>
              </a:ext>
            </a:extLst>
          </p:cNvPr>
          <p:cNvSpPr/>
          <p:nvPr/>
        </p:nvSpPr>
        <p:spPr>
          <a:xfrm>
            <a:off x="3112595" y="5113141"/>
            <a:ext cx="52197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0.1% of population have disease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so 99.9% don’t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A812DDCE-56B9-8346-8326-ED4970A664BC}"/>
              </a:ext>
            </a:extLst>
          </p:cNvPr>
          <p:cNvCxnSpPr>
            <a:cxnSpLocks/>
          </p:cNvCxnSpPr>
          <p:nvPr/>
        </p:nvCxnSpPr>
        <p:spPr>
          <a:xfrm flipV="1">
            <a:off x="6893960" y="3871646"/>
            <a:ext cx="357884" cy="7311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317EF16-1CB0-6545-8734-FC18D9436F8B}"/>
              </a:ext>
            </a:extLst>
          </p:cNvPr>
          <p:cNvSpPr/>
          <p:nvPr/>
        </p:nvSpPr>
        <p:spPr>
          <a:xfrm>
            <a:off x="3030401" y="4653604"/>
            <a:ext cx="4839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not having the disease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102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A8DFED2-2BE6-4B4E-94E2-E3E988870D57}"/>
              </a:ext>
            </a:extLst>
          </p:cNvPr>
          <p:cNvSpPr/>
          <p:nvPr/>
        </p:nvSpPr>
        <p:spPr>
          <a:xfrm>
            <a:off x="1388249" y="1644989"/>
            <a:ext cx="30193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Doing some math…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3567587D-C85F-DB4F-9F5D-E2057E69E02B}"/>
                  </a:ext>
                </a:extLst>
              </p:cNvPr>
              <p:cNvSpPr/>
              <p:nvPr/>
            </p:nvSpPr>
            <p:spPr>
              <a:xfrm>
                <a:off x="2065105" y="3032000"/>
                <a:ext cx="47569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𝟎𝟎𝟎𝟗𝟗</m:t>
                    </m:r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𝟎𝟎𝟗𝟗𝟗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05" y="3032000"/>
                <a:ext cx="4756934" cy="523220"/>
              </a:xfrm>
              <a:prstGeom prst="rect">
                <a:avLst/>
              </a:prstGeom>
              <a:blipFill>
                <a:blip r:embed="rId2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ADAD151A-7056-8D40-BD4A-6C235C519791}"/>
                  </a:ext>
                </a:extLst>
              </p:cNvPr>
              <p:cNvSpPr/>
              <p:nvPr/>
            </p:nvSpPr>
            <p:spPr>
              <a:xfrm>
                <a:off x="2145586" y="3821398"/>
                <a:ext cx="47569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800" b="1" i="1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𝟎𝟏𝟎𝟗𝟖</m:t>
                      </m:r>
                    </m:oMath>
                  </m:oMathPara>
                </a14:m>
                <a:endParaRPr lang="en-US" sz="28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AD151A-7056-8D40-BD4A-6C235C519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586" y="3821398"/>
                <a:ext cx="475693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68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729A251B-17E2-D64F-ABD2-F08BEE622859}"/>
                  </a:ext>
                </a:extLst>
              </p:cNvPr>
              <p:cNvSpPr/>
              <p:nvPr/>
            </p:nvSpPr>
            <p:spPr>
              <a:xfrm>
                <a:off x="1652019" y="1682660"/>
                <a:ext cx="5868665" cy="1244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0.99 ∗0.001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0.01098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019" y="1682660"/>
                <a:ext cx="5868665" cy="1244828"/>
              </a:xfrm>
              <a:prstGeom prst="rect">
                <a:avLst/>
              </a:prstGeom>
              <a:blipFill>
                <a:blip r:embed="rId2"/>
                <a:stretch>
                  <a:fillRect t="-505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0B4BEC6B-888B-614B-8B85-489C9595191D}"/>
                  </a:ext>
                </a:extLst>
              </p:cNvPr>
              <p:cNvSpPr/>
              <p:nvPr/>
            </p:nvSpPr>
            <p:spPr>
              <a:xfrm>
                <a:off x="1640033" y="3622763"/>
                <a:ext cx="586866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=0.09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4BEC6B-888B-614B-8B85-489C95951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033" y="3622763"/>
                <a:ext cx="5868665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E1AEEA4-5B25-3445-8BEC-635322526911}"/>
              </a:ext>
            </a:extLst>
          </p:cNvPr>
          <p:cNvSpPr/>
          <p:nvPr/>
        </p:nvSpPr>
        <p:spPr>
          <a:xfrm>
            <a:off x="842481" y="4561137"/>
            <a:ext cx="78289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~10% probability you have the disease, given that you have tested positive</a:t>
            </a:r>
          </a:p>
        </p:txBody>
      </p:sp>
    </p:spTree>
    <p:extLst>
      <p:ext uri="{BB962C8B-B14F-4D97-AF65-F5344CB8AC3E}">
        <p14:creationId xmlns:p14="http://schemas.microsoft.com/office/powerpoint/2010/main" val="308568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E1AEEA4-5B25-3445-8BEC-635322526911}"/>
              </a:ext>
            </a:extLst>
          </p:cNvPr>
          <p:cNvSpPr/>
          <p:nvPr/>
        </p:nvSpPr>
        <p:spPr>
          <a:xfrm>
            <a:off x="1190090" y="1355598"/>
            <a:ext cx="72860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Why?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Relatively high false positive rate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Disease extremely rare </a:t>
            </a:r>
            <a:endParaRPr lang="en-US" sz="2800" b="1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Tests are NOT the event!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AAF625C-5D34-7B4F-85EC-F2249CBC23A5}"/>
              </a:ext>
            </a:extLst>
          </p:cNvPr>
          <p:cNvSpPr/>
          <p:nvPr/>
        </p:nvSpPr>
        <p:spPr>
          <a:xfrm>
            <a:off x="1085637" y="3305975"/>
            <a:ext cx="656689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With more realistic numbers: </a:t>
            </a:r>
            <a:r>
              <a:rPr lang="en-US" sz="2800" b="1" dirty="0">
                <a:solidFill>
                  <a:schemeClr val="accent2"/>
                </a:solidFill>
              </a:rPr>
              <a:t>HIV in U.S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HIV test ~0.0004% false positive rate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0.3% of US population has HIV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9A76D17C-684C-FE48-BE70-257DBDF2ED80}"/>
                  </a:ext>
                </a:extLst>
              </p:cNvPr>
              <p:cNvSpPr/>
              <p:nvPr/>
            </p:nvSpPr>
            <p:spPr>
              <a:xfrm>
                <a:off x="2554433" y="4824839"/>
                <a:ext cx="382581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e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4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000" dirty="0">
                    <a:solidFill>
                      <a:schemeClr val="accent2"/>
                    </a:solidFill>
                  </a:rPr>
                  <a:t>0.9987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76D17C-684C-FE48-BE70-257DBDF2E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433" y="4824839"/>
                <a:ext cx="3825819" cy="707886"/>
              </a:xfrm>
              <a:prstGeom prst="rect">
                <a:avLst/>
              </a:prstGeom>
              <a:blipFill>
                <a:blip r:embed="rId2"/>
                <a:stretch>
                  <a:fillRect l="-1987" t="-12281" r="-2980" b="-35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19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ML: Searches tree space to maximize the quantity: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09409E14-3606-EE4E-9CED-D67214F79A7E}"/>
                  </a:ext>
                </a:extLst>
              </p:cNvPr>
              <p:cNvSpPr/>
              <p:nvPr/>
            </p:nvSpPr>
            <p:spPr>
              <a:xfrm>
                <a:off x="400693" y="2640458"/>
                <a:ext cx="820905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93" y="2640458"/>
                <a:ext cx="8209051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F5472E4-FA91-CC49-9FBD-80D1AB0F7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494" y="3883630"/>
            <a:ext cx="2047025" cy="1251375"/>
          </a:xfrm>
          <a:prstGeom prst="rect">
            <a:avLst/>
          </a:prstGeom>
        </p:spPr>
      </p:pic>
      <p:pic>
        <p:nvPicPr>
          <p:cNvPr id="7" name="Picture 2" descr="Image gammaDist">
            <a:extLst>
              <a:ext uri="{FF2B5EF4-FFF2-40B4-BE49-F238E27FC236}">
                <a16:creationId xmlns:a16="http://schemas.microsoft.com/office/drawing/2014/main" xmlns="" id="{43A8E3CA-FCDA-6948-804B-DD144863B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507" y="4005240"/>
            <a:ext cx="1448658" cy="117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DDF34AA-5C10-5A43-BE30-EB69BE8A3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860" y="4087830"/>
            <a:ext cx="1594920" cy="1028701"/>
          </a:xfrm>
          <a:prstGeom prst="rect">
            <a:avLst/>
          </a:prstGeom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xmlns="" id="{F7848E01-C3D6-EA4E-A5B2-8776B1D74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0453" y="1228675"/>
            <a:ext cx="1696092" cy="951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xmlns="" id="{1EAA2EFE-6B4F-654A-BA0E-815295C0213D}"/>
              </a:ext>
            </a:extLst>
          </p:cNvPr>
          <p:cNvSpPr/>
          <p:nvPr/>
        </p:nvSpPr>
        <p:spPr>
          <a:xfrm rot="16200000">
            <a:off x="4720979" y="1376736"/>
            <a:ext cx="503433" cy="2219219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xmlns="" id="{05FAC1B1-7E13-0C4B-9340-D5A70E35B019}"/>
              </a:ext>
            </a:extLst>
          </p:cNvPr>
          <p:cNvSpPr/>
          <p:nvPr/>
        </p:nvSpPr>
        <p:spPr>
          <a:xfrm rot="5400000">
            <a:off x="5409343" y="861317"/>
            <a:ext cx="503433" cy="589736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3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15758" y="213360"/>
            <a:ext cx="6113124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The power of priors!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E1AEEA4-5B25-3445-8BEC-635322526911}"/>
              </a:ext>
            </a:extLst>
          </p:cNvPr>
          <p:cNvSpPr/>
          <p:nvPr/>
        </p:nvSpPr>
        <p:spPr>
          <a:xfrm>
            <a:off x="3645614" y="1602177"/>
            <a:ext cx="5498386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 smtClean="0"/>
              <a:t>With priors, we can:</a:t>
            </a:r>
            <a:endParaRPr lang="en-US" sz="3200" dirty="0"/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Incorporate additional information 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Make our assumptions </a:t>
            </a:r>
            <a:r>
              <a:rPr lang="en-US" sz="3200" dirty="0" smtClean="0"/>
              <a:t>explicit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AD5A4B1-B865-7F45-8152-4415F22CC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19" y="2239765"/>
            <a:ext cx="3182224" cy="295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2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15758" y="213360"/>
            <a:ext cx="6113124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The power of priors!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E1AEEA4-5B25-3445-8BEC-635322526911}"/>
              </a:ext>
            </a:extLst>
          </p:cNvPr>
          <p:cNvSpPr/>
          <p:nvPr/>
        </p:nvSpPr>
        <p:spPr>
          <a:xfrm>
            <a:off x="703121" y="1778023"/>
            <a:ext cx="7561647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BUT, we can also: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Dominate the posterior probability when there is little signal in our data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Bias the result when we </a:t>
            </a:r>
            <a:r>
              <a:rPr lang="en-US" sz="3200" dirty="0" err="1"/>
              <a:t>mis</a:t>
            </a:r>
            <a:r>
              <a:rPr lang="en-US" sz="3200" dirty="0"/>
              <a:t>-specify our priors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Over-express our confidence in our prior expectations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Make reviewers mad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4D0A370-2125-8245-9CE1-4456CF50A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74" r="16374"/>
          <a:stretch/>
        </p:blipFill>
        <p:spPr>
          <a:xfrm>
            <a:off x="6670431" y="151423"/>
            <a:ext cx="1977209" cy="188839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210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643866" y="254457"/>
            <a:ext cx="6113124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Priors in practice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E1AEEA4-5B25-3445-8BEC-635322526911}"/>
              </a:ext>
            </a:extLst>
          </p:cNvPr>
          <p:cNvSpPr/>
          <p:nvPr/>
        </p:nvSpPr>
        <p:spPr>
          <a:xfrm>
            <a:off x="744218" y="1397879"/>
            <a:ext cx="756164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BUT, we can also: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Often are provided as distributions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Can be informative or uninformative (reflecting how much we know)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52D8DC4-0C7F-6F41-B48D-5B518E69A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80" y="3707006"/>
            <a:ext cx="7215027" cy="278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626065" y="318867"/>
            <a:ext cx="7732488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Bayes Theorem in Phylogenetics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7BCFE7F-FAEC-EE48-A680-44234382E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77" y="1797821"/>
            <a:ext cx="7033846" cy="35216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90B0230-6F64-2640-AAC5-907DEF009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46" y="3482614"/>
            <a:ext cx="4325815" cy="8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626065" y="318867"/>
            <a:ext cx="7732488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Bayes Theorem in Phylogenetics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6DD5E65-2D03-0F46-9F49-A1FDCBCA53B7}"/>
              </a:ext>
            </a:extLst>
          </p:cNvPr>
          <p:cNvSpPr/>
          <p:nvPr/>
        </p:nvSpPr>
        <p:spPr>
          <a:xfrm>
            <a:off x="843798" y="2715869"/>
            <a:ext cx="7561647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Pretty complicated…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We can’t directly solve this analytically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Instead, we model it as a probability distribution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To do this, we use a method called </a:t>
            </a:r>
            <a:r>
              <a:rPr lang="en-US" sz="3200" dirty="0">
                <a:solidFill>
                  <a:schemeClr val="accent2"/>
                </a:solidFill>
              </a:rPr>
              <a:t>Markov Chain Monte Carlo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1C954EA-DE49-D84A-8D37-4866861D8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3" b="60173"/>
          <a:stretch/>
        </p:blipFill>
        <p:spPr>
          <a:xfrm>
            <a:off x="1101970" y="1094436"/>
            <a:ext cx="6975231" cy="140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9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626065" y="318867"/>
            <a:ext cx="7732488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Markov Chain Monte Carlo (MCMC)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6DD5E65-2D03-0F46-9F49-A1FDCBCA53B7}"/>
              </a:ext>
            </a:extLst>
          </p:cNvPr>
          <p:cNvSpPr/>
          <p:nvPr/>
        </p:nvSpPr>
        <p:spPr>
          <a:xfrm>
            <a:off x="1136875" y="1602176"/>
            <a:ext cx="75616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accent2"/>
                </a:solidFill>
              </a:rPr>
              <a:t>Family of sampling algorithms used to approximate a probability distribution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2E50BBA-6856-1444-AE64-05D20E621A36}"/>
              </a:ext>
            </a:extLst>
          </p:cNvPr>
          <p:cNvSpPr/>
          <p:nvPr/>
        </p:nvSpPr>
        <p:spPr>
          <a:xfrm>
            <a:off x="93522" y="4591561"/>
            <a:ext cx="894497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accent2"/>
                </a:solidFill>
              </a:rPr>
              <a:t>Markov chain </a:t>
            </a:r>
            <a:r>
              <a:rPr lang="en-US" sz="3200" dirty="0"/>
              <a:t>= A memoryless process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accent2"/>
                </a:solidFill>
              </a:rPr>
              <a:t>Monte Carlo </a:t>
            </a:r>
            <a:r>
              <a:rPr lang="en-US" sz="3200" dirty="0"/>
              <a:t>= simulation based on random sampling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1CD8057-A13D-9E40-86A0-0DD8504377F2}"/>
              </a:ext>
            </a:extLst>
          </p:cNvPr>
          <p:cNvSpPr/>
          <p:nvPr/>
        </p:nvSpPr>
        <p:spPr>
          <a:xfrm>
            <a:off x="703122" y="3290299"/>
            <a:ext cx="75616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Simulates a “walk” through parameter space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72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626065" y="318867"/>
            <a:ext cx="7732488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MCMC Method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2E50BBA-6856-1444-AE64-05D20E621A36}"/>
              </a:ext>
            </a:extLst>
          </p:cNvPr>
          <p:cNvSpPr/>
          <p:nvPr/>
        </p:nvSpPr>
        <p:spPr>
          <a:xfrm>
            <a:off x="867245" y="1344269"/>
            <a:ext cx="7561647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dirty="0"/>
              <a:t>Start at some value for parameter 𝜃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dirty="0"/>
              <a:t>Sample a new value 𝜃’ (from a prior!)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dirty="0"/>
              <a:t>Calculate probability ratio (R)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dirty="0"/>
              <a:t>If R &gt;= 1: Keep new value 𝜃’ 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dirty="0"/>
              <a:t>If R &lt; 1, draw a random number 0≤𝛼≤1. If 𝛼 &gt; R, throw away 𝜃’ 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dirty="0"/>
              <a:t>Return to step 2 for next iteration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4A825FD-CE5E-2B48-99A7-450C69F8EE38}"/>
              </a:ext>
            </a:extLst>
          </p:cNvPr>
          <p:cNvSpPr/>
          <p:nvPr/>
        </p:nvSpPr>
        <p:spPr>
          <a:xfrm>
            <a:off x="2445878" y="5202088"/>
            <a:ext cx="5999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Repeat a few hundred thousand times…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091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626065" y="318867"/>
            <a:ext cx="7732488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MCMC “Robot” Metaphor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D1F7F9E-6B17-3847-AE64-B57C922F4B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34" y="1545790"/>
            <a:ext cx="8468173" cy="402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3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626065" y="318867"/>
            <a:ext cx="7732488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Sampling parameter space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32BD868-00C0-3C49-961D-CC7A851D10DB}"/>
              </a:ext>
            </a:extLst>
          </p:cNvPr>
          <p:cNvSpPr/>
          <p:nvPr/>
        </p:nvSpPr>
        <p:spPr>
          <a:xfrm>
            <a:off x="867245" y="1344269"/>
            <a:ext cx="756164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Different starting points can lead to different answers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MCMC “chain” can get stuck on local peaks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Hopefully this sounds familiar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95016832-415A-C448-93E9-ED03EB155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83" y="4195734"/>
            <a:ext cx="8077200" cy="22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09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95016832-415A-C448-93E9-ED03EB155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80" y="414844"/>
            <a:ext cx="8077200" cy="22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xmlns="" id="{21088BE8-3D2F-8B4D-841C-FE149DFF2015}"/>
              </a:ext>
            </a:extLst>
          </p:cNvPr>
          <p:cNvSpPr/>
          <p:nvPr/>
        </p:nvSpPr>
        <p:spPr>
          <a:xfrm>
            <a:off x="4284324" y="2897312"/>
            <a:ext cx="780836" cy="472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06B4603-F7B3-404E-A24B-8A4BBDED8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319" y="3607281"/>
            <a:ext cx="4306513" cy="290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1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gives a point estimate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80D1D99-BBE2-3E44-97CD-F80FE182B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676" y="1965503"/>
            <a:ext cx="5123543" cy="325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C1C3842-A71F-4940-BBBB-A44985D8F0CC}"/>
              </a:ext>
            </a:extLst>
          </p:cNvPr>
          <p:cNvSpPr/>
          <p:nvPr/>
        </p:nvSpPr>
        <p:spPr>
          <a:xfrm>
            <a:off x="4035551" y="5206698"/>
            <a:ext cx="1268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Tree score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C2BA247-5419-4445-AE20-C0611D9CDB05}"/>
              </a:ext>
            </a:extLst>
          </p:cNvPr>
          <p:cNvSpPr/>
          <p:nvPr/>
        </p:nvSpPr>
        <p:spPr>
          <a:xfrm rot="16200000">
            <a:off x="1121515" y="3386459"/>
            <a:ext cx="12926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Frequency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8AD1A1F-ACE2-1643-9D62-78E8BE62C2B9}"/>
              </a:ext>
            </a:extLst>
          </p:cNvPr>
          <p:cNvCxnSpPr>
            <a:cxnSpLocks/>
          </p:cNvCxnSpPr>
          <p:nvPr/>
        </p:nvCxnSpPr>
        <p:spPr>
          <a:xfrm>
            <a:off x="5034337" y="1797978"/>
            <a:ext cx="0" cy="334937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D5F15FF-1C85-694B-A136-0EFFB4B01F4B}"/>
              </a:ext>
            </a:extLst>
          </p:cNvPr>
          <p:cNvSpPr/>
          <p:nvPr/>
        </p:nvSpPr>
        <p:spPr>
          <a:xfrm>
            <a:off x="4999610" y="1485740"/>
            <a:ext cx="340176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Maximum Likelihood Estimate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96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920BE3-3AFD-0E46-BD46-9D9327D72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69" y="1721386"/>
            <a:ext cx="6554912" cy="40725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4E29E2-E5A1-8247-BF36-E3DD48693FAE}"/>
              </a:ext>
            </a:extLst>
          </p:cNvPr>
          <p:cNvSpPr/>
          <p:nvPr/>
        </p:nvSpPr>
        <p:spPr>
          <a:xfrm>
            <a:off x="565078" y="377844"/>
            <a:ext cx="80343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It sometimes takes a while for the “MCMC Robot” to find the hill to climb… These samples likely do not approximate the posterior, so we discard them as “</a:t>
            </a:r>
            <a:r>
              <a:rPr lang="en-US" sz="2400" dirty="0">
                <a:solidFill>
                  <a:schemeClr val="accent2"/>
                </a:solidFill>
              </a:rPr>
              <a:t>burn-in</a:t>
            </a:r>
            <a:r>
              <a:rPr lang="en-US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254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4E29E2-E5A1-8247-BF36-E3DD48693FAE}"/>
              </a:ext>
            </a:extLst>
          </p:cNvPr>
          <p:cNvSpPr/>
          <p:nvPr/>
        </p:nvSpPr>
        <p:spPr>
          <a:xfrm>
            <a:off x="565078" y="377844"/>
            <a:ext cx="80343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It sometimes takes a while for the “MCMC Robot” to find the hill to climb… These samples likely do not approximate the posterior, so we discard them as “</a:t>
            </a:r>
            <a:r>
              <a:rPr lang="en-US" sz="2400" dirty="0">
                <a:solidFill>
                  <a:schemeClr val="accent2"/>
                </a:solidFill>
              </a:rPr>
              <a:t>burn-in</a:t>
            </a:r>
            <a:r>
              <a:rPr lang="en-US" sz="2400" dirty="0"/>
              <a:t>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EFDC4B3-C846-F340-BCA8-DB08FAEF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60" y="1678566"/>
            <a:ext cx="6883685" cy="42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8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4E29E2-E5A1-8247-BF36-E3DD48693FAE}"/>
              </a:ext>
            </a:extLst>
          </p:cNvPr>
          <p:cNvSpPr/>
          <p:nvPr/>
        </p:nvSpPr>
        <p:spPr>
          <a:xfrm>
            <a:off x="883576" y="624424"/>
            <a:ext cx="7448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Continued sampling explores peaks in parameter space.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CA606D3-AE55-654F-90AF-84A8C9A05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93" y="1544408"/>
            <a:ext cx="6667928" cy="413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2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4E29E2-E5A1-8247-BF36-E3DD48693FAE}"/>
              </a:ext>
            </a:extLst>
          </p:cNvPr>
          <p:cNvSpPr/>
          <p:nvPr/>
        </p:nvSpPr>
        <p:spPr>
          <a:xfrm>
            <a:off x="883576" y="624424"/>
            <a:ext cx="74487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‘samples’ taken from these data points is assumed to approximate the posterior, giving us a distribution of results </a:t>
            </a:r>
            <a:r>
              <a:rPr lang="en-US" sz="2400" dirty="0">
                <a:solidFill>
                  <a:schemeClr val="accent2"/>
                </a:solidFill>
              </a:rPr>
              <a:t>proportional to the posterior probability distribution</a:t>
            </a:r>
            <a:r>
              <a:rPr lang="en-US" sz="24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CA606D3-AE55-654F-90AF-84A8C9A05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1" t="10057" r="54902" b="18531"/>
          <a:stretch/>
        </p:blipFill>
        <p:spPr>
          <a:xfrm>
            <a:off x="1119884" y="2468223"/>
            <a:ext cx="2722652" cy="2987356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xmlns="" id="{82179A56-F030-114D-B5BA-B88E3A589E73}"/>
              </a:ext>
            </a:extLst>
          </p:cNvPr>
          <p:cNvSpPr/>
          <p:nvPr/>
        </p:nvSpPr>
        <p:spPr>
          <a:xfrm rot="16200000">
            <a:off x="4232954" y="3698696"/>
            <a:ext cx="780836" cy="472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0512316-99A5-3F4E-A987-7D6494BA1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886" y="2759788"/>
            <a:ext cx="3482939" cy="24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9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4E29E2-E5A1-8247-BF36-E3DD48693FAE}"/>
              </a:ext>
            </a:extLst>
          </p:cNvPr>
          <p:cNvSpPr/>
          <p:nvPr/>
        </p:nvSpPr>
        <p:spPr>
          <a:xfrm>
            <a:off x="883576" y="624424"/>
            <a:ext cx="7448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Oh no! We’re stuck on a local optimum! What about the rest of parameter space??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CA606D3-AE55-654F-90AF-84A8C9A05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93" y="1544408"/>
            <a:ext cx="6667928" cy="4132492"/>
          </a:xfrm>
          <a:prstGeom prst="rect">
            <a:avLst/>
          </a:prstGeom>
        </p:spPr>
      </p:pic>
      <p:sp>
        <p:nvSpPr>
          <p:cNvPr id="2" name="Up Arrow 1">
            <a:extLst>
              <a:ext uri="{FF2B5EF4-FFF2-40B4-BE49-F238E27FC236}">
                <a16:creationId xmlns:a16="http://schemas.microsoft.com/office/drawing/2014/main" xmlns="" id="{A904FBA3-12E8-884E-8FEA-607446049B94}"/>
              </a:ext>
            </a:extLst>
          </p:cNvPr>
          <p:cNvSpPr/>
          <p:nvPr/>
        </p:nvSpPr>
        <p:spPr>
          <a:xfrm rot="21038184">
            <a:off x="3184988" y="4438436"/>
            <a:ext cx="482886" cy="102741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xmlns="" id="{5237D1F3-FC00-0F45-8A48-90E9E072A971}"/>
              </a:ext>
            </a:extLst>
          </p:cNvPr>
          <p:cNvSpPr/>
          <p:nvPr/>
        </p:nvSpPr>
        <p:spPr>
          <a:xfrm rot="17968288">
            <a:off x="4313433" y="3594243"/>
            <a:ext cx="482886" cy="102741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xmlns="" id="{C0E73FAC-377F-354A-8469-E934D704E154}"/>
              </a:ext>
            </a:extLst>
          </p:cNvPr>
          <p:cNvSpPr/>
          <p:nvPr/>
        </p:nvSpPr>
        <p:spPr>
          <a:xfrm rot="4423025">
            <a:off x="851041" y="3491502"/>
            <a:ext cx="482886" cy="102741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xmlns="" id="{0749AE05-FCE5-6D4F-944A-5033F6F6BD21}"/>
              </a:ext>
            </a:extLst>
          </p:cNvPr>
          <p:cNvSpPr/>
          <p:nvPr/>
        </p:nvSpPr>
        <p:spPr>
          <a:xfrm rot="7698077">
            <a:off x="1270568" y="1938391"/>
            <a:ext cx="482886" cy="102741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xmlns="" id="{823902A6-8871-B545-82EC-E9EA9EFEE29C}"/>
              </a:ext>
            </a:extLst>
          </p:cNvPr>
          <p:cNvSpPr/>
          <p:nvPr/>
        </p:nvSpPr>
        <p:spPr>
          <a:xfrm rot="1776024">
            <a:off x="1782563" y="4556588"/>
            <a:ext cx="482886" cy="102741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6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latin typeface="+mj-lt"/>
              </a:rPr>
              <a:t>Metroupolis</a:t>
            </a:r>
            <a:r>
              <a:rPr lang="en-US" sz="4400" dirty="0">
                <a:latin typeface="+mj-lt"/>
              </a:rPr>
              <a:t>-coupled MCMC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C1EEB0F-DDD1-DE4E-A372-9B6607A9B232}"/>
              </a:ext>
            </a:extLst>
          </p:cNvPr>
          <p:cNvSpPr/>
          <p:nvPr/>
        </p:nvSpPr>
        <p:spPr>
          <a:xfrm>
            <a:off x="887793" y="1806606"/>
            <a:ext cx="756164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Adds additional chains which act as “scouts”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Scouts (called “heated” chains) explore a flattened landscape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Occasionally (e.g. every 1000 iterations), we check if heated chains found a better peak. </a:t>
            </a:r>
            <a:r>
              <a:rPr lang="en-US" sz="3200" dirty="0">
                <a:solidFill>
                  <a:schemeClr val="accent2"/>
                </a:solidFill>
              </a:rPr>
              <a:t>If yes, they swap states</a:t>
            </a:r>
          </a:p>
        </p:txBody>
      </p:sp>
    </p:spTree>
    <p:extLst>
      <p:ext uri="{BB962C8B-B14F-4D97-AF65-F5344CB8AC3E}">
        <p14:creationId xmlns:p14="http://schemas.microsoft.com/office/powerpoint/2010/main" val="202175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latin typeface="+mj-lt"/>
              </a:rPr>
              <a:t>Metroupolis</a:t>
            </a:r>
            <a:r>
              <a:rPr lang="en-US" sz="4400" dirty="0">
                <a:latin typeface="+mj-lt"/>
              </a:rPr>
              <a:t>-coupled MCMC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6CE969E-182A-1C46-B485-F935EF6E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0" y="1375595"/>
            <a:ext cx="5219700" cy="482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59791E0-B2C3-FC4E-BA32-FB334F2A0FEE}"/>
              </a:ext>
            </a:extLst>
          </p:cNvPr>
          <p:cNvSpPr/>
          <p:nvPr/>
        </p:nvSpPr>
        <p:spPr>
          <a:xfrm>
            <a:off x="5572811" y="2340862"/>
            <a:ext cx="33554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Cold landscape</a:t>
            </a:r>
            <a:r>
              <a:rPr lang="en-US" sz="2000" dirty="0"/>
              <a:t>: Peaks separated by deep valleys- hard for hill climbing robot to cross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F8A2470-DD4E-2B4D-9EDB-CB83D49D701D}"/>
              </a:ext>
            </a:extLst>
          </p:cNvPr>
          <p:cNvSpPr/>
          <p:nvPr/>
        </p:nvSpPr>
        <p:spPr>
          <a:xfrm>
            <a:off x="5550551" y="4455626"/>
            <a:ext cx="33554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Heated landscape</a:t>
            </a:r>
            <a:r>
              <a:rPr lang="en-US" sz="2000" dirty="0"/>
              <a:t>: Flattened and shallow (easy to cross) valleys 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8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latin typeface="+mj-lt"/>
              </a:rPr>
              <a:t>Metroupolis</a:t>
            </a:r>
            <a:r>
              <a:rPr lang="en-US" sz="4400" dirty="0">
                <a:latin typeface="+mj-lt"/>
              </a:rPr>
              <a:t>-coupled MCMC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3C7ED2E-439E-E84D-9936-75907CE6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175" y="1666669"/>
            <a:ext cx="5581864" cy="43763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AF7FFEA-A779-6C43-B389-D52D5FC5F129}"/>
              </a:ext>
            </a:extLst>
          </p:cNvPr>
          <p:cNvSpPr/>
          <p:nvPr/>
        </p:nvSpPr>
        <p:spPr>
          <a:xfrm>
            <a:off x="1818526" y="1890446"/>
            <a:ext cx="1345915" cy="318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3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Assessing MCMC Sampling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26FE901B-FCF4-7C4C-AE66-0B202FBF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b="1" dirty="0"/>
              <a:t>Burn-in</a:t>
            </a:r>
          </a:p>
          <a:p>
            <a:pPr lvl="1"/>
            <a:r>
              <a:rPr lang="en-US" sz="2400" dirty="0"/>
              <a:t>Throw out samples taken prior to </a:t>
            </a:r>
            <a:r>
              <a:rPr lang="en-US" sz="2400" b="1" dirty="0"/>
              <a:t>convergence</a:t>
            </a:r>
          </a:p>
          <a:p>
            <a:pPr lvl="2"/>
            <a:r>
              <a:rPr lang="en-US" sz="1800" b="1" dirty="0"/>
              <a:t>Convergence</a:t>
            </a:r>
            <a:r>
              <a:rPr lang="en-US" sz="1800" dirty="0"/>
              <a:t> = sampling approximately around the same point</a:t>
            </a:r>
            <a:endParaRPr lang="en-US" sz="1800" b="1" dirty="0"/>
          </a:p>
          <a:p>
            <a:endParaRPr lang="en-US" sz="2800" dirty="0"/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Mixing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How efficient is your sampling – is the chain stuck sampling the same place for long periods of time?</a:t>
            </a:r>
          </a:p>
          <a:p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Consistency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Are independent runs finding the same result?</a:t>
            </a:r>
          </a:p>
        </p:txBody>
      </p:sp>
    </p:spTree>
    <p:extLst>
      <p:ext uri="{BB962C8B-B14F-4D97-AF65-F5344CB8AC3E}">
        <p14:creationId xmlns:p14="http://schemas.microsoft.com/office/powerpoint/2010/main" val="150046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Assessing MCMC Sampling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26FE901B-FCF4-7C4C-AE66-0B202FBF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282593" cy="4876800"/>
          </a:xfrm>
        </p:spPr>
        <p:txBody>
          <a:bodyPr>
            <a:normAutofit/>
          </a:bodyPr>
          <a:lstStyle/>
          <a:p>
            <a:r>
              <a:rPr lang="en-US" sz="3200" dirty="0"/>
              <a:t>Remove trees sampled while chain is trying to “find” regions of high probability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This is “</a:t>
            </a:r>
            <a:r>
              <a:rPr lang="en-US" sz="3200" dirty="0">
                <a:solidFill>
                  <a:schemeClr val="accent2"/>
                </a:solidFill>
              </a:rPr>
              <a:t>burn-in</a:t>
            </a:r>
            <a:r>
              <a:rPr lang="en-US" sz="3200" dirty="0"/>
              <a:t>”</a:t>
            </a:r>
            <a:endParaRPr lang="en-US" sz="20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2E4CE378-679F-2C43-9E09-F9D0AEB40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088" y="2035996"/>
            <a:ext cx="5267325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0DE2E7A-3D7F-EE4E-8D41-663C6D6ADD5B}"/>
              </a:ext>
            </a:extLst>
          </p:cNvPr>
          <p:cNvSpPr/>
          <p:nvPr/>
        </p:nvSpPr>
        <p:spPr>
          <a:xfrm>
            <a:off x="4331413" y="1654996"/>
            <a:ext cx="685800" cy="480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0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gives a point estimate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80D1D99-BBE2-3E44-97CD-F80FE182B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676" y="1965503"/>
            <a:ext cx="5123543" cy="325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C1C3842-A71F-4940-BBBB-A44985D8F0CC}"/>
              </a:ext>
            </a:extLst>
          </p:cNvPr>
          <p:cNvSpPr/>
          <p:nvPr/>
        </p:nvSpPr>
        <p:spPr>
          <a:xfrm>
            <a:off x="4035551" y="5206698"/>
            <a:ext cx="1268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Tree score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C2BA247-5419-4445-AE20-C0611D9CDB05}"/>
              </a:ext>
            </a:extLst>
          </p:cNvPr>
          <p:cNvSpPr/>
          <p:nvPr/>
        </p:nvSpPr>
        <p:spPr>
          <a:xfrm rot="16200000">
            <a:off x="1121515" y="3386459"/>
            <a:ext cx="12926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Frequency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8AD1A1F-ACE2-1643-9D62-78E8BE62C2B9}"/>
              </a:ext>
            </a:extLst>
          </p:cNvPr>
          <p:cNvCxnSpPr>
            <a:cxnSpLocks/>
          </p:cNvCxnSpPr>
          <p:nvPr/>
        </p:nvCxnSpPr>
        <p:spPr>
          <a:xfrm>
            <a:off x="5034337" y="1797978"/>
            <a:ext cx="0" cy="334937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D5F15FF-1C85-694B-A136-0EFFB4B01F4B}"/>
              </a:ext>
            </a:extLst>
          </p:cNvPr>
          <p:cNvSpPr/>
          <p:nvPr/>
        </p:nvSpPr>
        <p:spPr>
          <a:xfrm>
            <a:off x="4999610" y="1485740"/>
            <a:ext cx="340176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Maximum Likelihood Estimate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50A093B-2208-7549-9A07-9028778F98CB}"/>
              </a:ext>
            </a:extLst>
          </p:cNvPr>
          <p:cNvSpPr/>
          <p:nvPr/>
        </p:nvSpPr>
        <p:spPr>
          <a:xfrm>
            <a:off x="1504685" y="5799173"/>
            <a:ext cx="524932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What about the variance around that estimate?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xmlns="" id="{0F915DA5-AAB8-5F4A-A87A-3FD7DC60B949}"/>
              </a:ext>
            </a:extLst>
          </p:cNvPr>
          <p:cNvSpPr/>
          <p:nvPr/>
        </p:nvSpPr>
        <p:spPr>
          <a:xfrm rot="16200000">
            <a:off x="4279188" y="3629350"/>
            <a:ext cx="400692" cy="4006917"/>
          </a:xfrm>
          <a:prstGeom prst="lef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1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Assessing MCMC Sampling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26FE901B-FCF4-7C4C-AE66-0B202FBF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Burn-in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Throw out samples taken prior to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convergence</a:t>
            </a:r>
          </a:p>
          <a:p>
            <a:pPr lvl="2"/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Convergence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= sampling approximately around the same point</a:t>
            </a:r>
            <a:endParaRPr lang="en-US" sz="1800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/>
          </a:p>
          <a:p>
            <a:r>
              <a:rPr lang="en-US" sz="2800" b="1" dirty="0"/>
              <a:t>Mixing</a:t>
            </a:r>
          </a:p>
          <a:p>
            <a:pPr lvl="1"/>
            <a:r>
              <a:rPr lang="en-US" sz="2400" dirty="0"/>
              <a:t>How efficient is your sampling – is the chain stuck sampling the same place for long periods of time?</a:t>
            </a:r>
          </a:p>
          <a:p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Consistency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Are independent runs finding the same result?</a:t>
            </a:r>
          </a:p>
        </p:txBody>
      </p:sp>
    </p:spTree>
    <p:extLst>
      <p:ext uri="{BB962C8B-B14F-4D97-AF65-F5344CB8AC3E}">
        <p14:creationId xmlns:p14="http://schemas.microsoft.com/office/powerpoint/2010/main" val="154531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Assessing MCMC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82296C8-EE21-584C-9184-9305E6769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86" y="1768893"/>
            <a:ext cx="4412333" cy="422607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87EB9415-CA3E-1A4E-89A5-7A81A93D7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263" y="1538555"/>
            <a:ext cx="3282593" cy="487680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Do our samplings approximate the posterior?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Stuck sampling the same place for a long time? </a:t>
            </a:r>
          </a:p>
          <a:p>
            <a:endParaRPr lang="en-US" sz="3200" dirty="0"/>
          </a:p>
          <a:p>
            <a:r>
              <a:rPr lang="en-US" sz="3200" dirty="0"/>
              <a:t>Bouncing around too erratically?</a:t>
            </a:r>
            <a:endParaRPr lang="en-US" sz="20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1885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Assessing MCMC Sampling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xmlns="" id="{36772217-9A2C-E146-B7A8-A6ED5CFAC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" t="11386" r="26252" b="45468"/>
          <a:stretch/>
        </p:blipFill>
        <p:spPr>
          <a:xfrm>
            <a:off x="5280918" y="1808252"/>
            <a:ext cx="3657600" cy="129454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9613CF5-A47C-6849-8A5A-6A4509351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020" y="4887836"/>
            <a:ext cx="3645400" cy="1247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4802265-547B-F44A-9EF9-ACD8457B8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2" b="5059"/>
          <a:stretch/>
        </p:blipFill>
        <p:spPr>
          <a:xfrm>
            <a:off x="5311025" y="3269251"/>
            <a:ext cx="3617423" cy="13130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7B1CE2A-E587-D246-A597-BF1A1F1AABBE}"/>
              </a:ext>
            </a:extLst>
          </p:cNvPr>
          <p:cNvSpPr/>
          <p:nvPr/>
        </p:nvSpPr>
        <p:spPr>
          <a:xfrm>
            <a:off x="1247008" y="2227193"/>
            <a:ext cx="4157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Bouncing around erratically! 🤬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3797A3F-9E0B-FC4A-ACEA-09A7A74ADC8B}"/>
              </a:ext>
            </a:extLst>
          </p:cNvPr>
          <p:cNvSpPr/>
          <p:nvPr/>
        </p:nvSpPr>
        <p:spPr>
          <a:xfrm>
            <a:off x="1789826" y="3715233"/>
            <a:ext cx="4157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Stuck in the same place! 🤬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C324242-281A-E641-9D66-3804AF245717}"/>
              </a:ext>
            </a:extLst>
          </p:cNvPr>
          <p:cNvSpPr/>
          <p:nvPr/>
        </p:nvSpPr>
        <p:spPr>
          <a:xfrm>
            <a:off x="3082657" y="5264919"/>
            <a:ext cx="22804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Good mixing 😀</a:t>
            </a:r>
          </a:p>
        </p:txBody>
      </p:sp>
    </p:spTree>
    <p:extLst>
      <p:ext uri="{BB962C8B-B14F-4D97-AF65-F5344CB8AC3E}">
        <p14:creationId xmlns:p14="http://schemas.microsoft.com/office/powerpoint/2010/main" val="208434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4E29E2-E5A1-8247-BF36-E3DD48693FAE}"/>
              </a:ext>
            </a:extLst>
          </p:cNvPr>
          <p:cNvSpPr/>
          <p:nvPr/>
        </p:nvSpPr>
        <p:spPr>
          <a:xfrm>
            <a:off x="1130157" y="285376"/>
            <a:ext cx="70583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What to do about bad mixing?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7B1CE2A-E587-D246-A597-BF1A1F1AABBE}"/>
              </a:ext>
            </a:extLst>
          </p:cNvPr>
          <p:cNvSpPr/>
          <p:nvPr/>
        </p:nvSpPr>
        <p:spPr>
          <a:xfrm>
            <a:off x="328773" y="1500027"/>
            <a:ext cx="863029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Adjust “step size”, or how different proposed steps are.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Proposed steps can’t be </a:t>
            </a:r>
            <a:r>
              <a:rPr lang="en-US" sz="2800" dirty="0">
                <a:solidFill>
                  <a:schemeClr val="accent2"/>
                </a:solidFill>
              </a:rPr>
              <a:t>too similar or too different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Felsenstein</a:t>
            </a:r>
            <a:r>
              <a:rPr lang="en-US" sz="1600" dirty="0"/>
              <a:t>: “At the moment the choice of a good proposal distribution involves the burning of incense, casting of chicken bones, use of magical incantations, and invoking the opinions of more prestigious colleagues.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Thinning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For example, only record every 1,000</a:t>
            </a:r>
            <a:r>
              <a:rPr lang="en-US" sz="2800" baseline="30000" dirty="0"/>
              <a:t>th</a:t>
            </a:r>
            <a:r>
              <a:rPr lang="en-US" sz="2800" dirty="0"/>
              <a:t> </a:t>
            </a:r>
            <a:r>
              <a:rPr lang="en-US" sz="2800" dirty="0" smtClean="0"/>
              <a:t>tree </a:t>
            </a:r>
            <a:r>
              <a:rPr lang="en-US" sz="2800" dirty="0"/>
              <a:t>instead of every 100</a:t>
            </a:r>
            <a:r>
              <a:rPr lang="en-US" sz="2800" baseline="30000" dirty="0"/>
              <a:t>th</a:t>
            </a:r>
            <a:r>
              <a:rPr lang="en-US" sz="28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Will need to run MCMC longer..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97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Assessing MCMC Sampling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26FE901B-FCF4-7C4C-AE66-0B202FBF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Burn-in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Throw out samples taken prior to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convergence</a:t>
            </a:r>
          </a:p>
          <a:p>
            <a:pPr lvl="2"/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Convergence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= sampling approximately around the same point</a:t>
            </a:r>
            <a:endParaRPr lang="en-US" sz="1800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/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Mixing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How efficient is your sampling – is the chain stuck sampling the same place for long periods of time?</a:t>
            </a:r>
          </a:p>
          <a:p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800" b="1" dirty="0"/>
              <a:t>Consistency</a:t>
            </a:r>
          </a:p>
          <a:p>
            <a:pPr lvl="1"/>
            <a:r>
              <a:rPr lang="en-US" sz="2400" dirty="0"/>
              <a:t>Are independent runs finding the same result?</a:t>
            </a:r>
          </a:p>
        </p:txBody>
      </p:sp>
    </p:spTree>
    <p:extLst>
      <p:ext uri="{BB962C8B-B14F-4D97-AF65-F5344CB8AC3E}">
        <p14:creationId xmlns:p14="http://schemas.microsoft.com/office/powerpoint/2010/main" val="2896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Convergence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6" y="1756526"/>
            <a:ext cx="2964554" cy="2663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756526"/>
            <a:ext cx="3070631" cy="2663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380" y="1783080"/>
            <a:ext cx="2947020" cy="265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4881562"/>
            <a:ext cx="7848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Use different starting points (trees)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/>
              <a:t>MrBayes takes care of this for you…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If independent runs produce consistent results, your chains have probably reached convergence</a:t>
            </a:r>
          </a:p>
        </p:txBody>
      </p:sp>
    </p:spTree>
    <p:extLst>
      <p:ext uri="{BB962C8B-B14F-4D97-AF65-F5344CB8AC3E}">
        <p14:creationId xmlns:p14="http://schemas.microsoft.com/office/powerpoint/2010/main" val="34867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4E29E2-E5A1-8247-BF36-E3DD48693FAE}"/>
              </a:ext>
            </a:extLst>
          </p:cNvPr>
          <p:cNvSpPr/>
          <p:nvPr/>
        </p:nvSpPr>
        <p:spPr>
          <a:xfrm>
            <a:off x="3123345" y="1210050"/>
            <a:ext cx="31541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What now??</a:t>
            </a:r>
          </a:p>
        </p:txBody>
      </p:sp>
    </p:spTree>
    <p:extLst>
      <p:ext uri="{BB962C8B-B14F-4D97-AF65-F5344CB8AC3E}">
        <p14:creationId xmlns:p14="http://schemas.microsoft.com/office/powerpoint/2010/main" val="2548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Result: A distribution of trees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3DBAD55-951A-7142-948D-1D92D9E0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39" y="1179440"/>
            <a:ext cx="7242442" cy="554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8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Summarizing the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3DBAD55-951A-7142-948D-1D92D9E0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66" y="1857536"/>
            <a:ext cx="2906747" cy="222547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FD427976-BFE8-9641-8E77-AD2FA761E394}"/>
              </a:ext>
            </a:extLst>
          </p:cNvPr>
          <p:cNvCxnSpPr>
            <a:cxnSpLocks/>
          </p:cNvCxnSpPr>
          <p:nvPr/>
        </p:nvCxnSpPr>
        <p:spPr>
          <a:xfrm flipH="1" flipV="1">
            <a:off x="4288233" y="1875673"/>
            <a:ext cx="2133115" cy="23264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8EF8586F-2908-4046-B392-C7F0952DBB4E}"/>
              </a:ext>
            </a:extLst>
          </p:cNvPr>
          <p:cNvCxnSpPr>
            <a:cxnSpLocks/>
          </p:cNvCxnSpPr>
          <p:nvPr/>
        </p:nvCxnSpPr>
        <p:spPr>
          <a:xfrm flipV="1">
            <a:off x="4764483" y="1875673"/>
            <a:ext cx="428855" cy="5175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9607751-4E6C-C84A-890C-A5ACC9A715D9}"/>
              </a:ext>
            </a:extLst>
          </p:cNvPr>
          <p:cNvCxnSpPr>
            <a:cxnSpLocks/>
          </p:cNvCxnSpPr>
          <p:nvPr/>
        </p:nvCxnSpPr>
        <p:spPr>
          <a:xfrm flipV="1">
            <a:off x="5291136" y="1875673"/>
            <a:ext cx="1002903" cy="11225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CDB0CF94-3A4B-0647-A666-166660D5E046}"/>
              </a:ext>
            </a:extLst>
          </p:cNvPr>
          <p:cNvCxnSpPr>
            <a:cxnSpLocks/>
          </p:cNvCxnSpPr>
          <p:nvPr/>
        </p:nvCxnSpPr>
        <p:spPr>
          <a:xfrm flipV="1">
            <a:off x="5917914" y="1716421"/>
            <a:ext cx="1714192" cy="19000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A063AF3D-DC67-564B-A0AC-71F1FA3334FE}"/>
              </a:ext>
            </a:extLst>
          </p:cNvPr>
          <p:cNvSpPr/>
          <p:nvPr/>
        </p:nvSpPr>
        <p:spPr>
          <a:xfrm>
            <a:off x="4105887" y="161367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B6930863-357E-0542-BDF7-9FC6A4C68E8F}"/>
              </a:ext>
            </a:extLst>
          </p:cNvPr>
          <p:cNvSpPr/>
          <p:nvPr/>
        </p:nvSpPr>
        <p:spPr>
          <a:xfrm>
            <a:off x="5029185" y="1623946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E0BFDA12-B169-F74F-86D0-0224D5F2A809}"/>
              </a:ext>
            </a:extLst>
          </p:cNvPr>
          <p:cNvSpPr/>
          <p:nvPr/>
        </p:nvSpPr>
        <p:spPr>
          <a:xfrm>
            <a:off x="6111693" y="1613672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06028201-9B19-324A-9127-B7B72D1CDCC9}"/>
              </a:ext>
            </a:extLst>
          </p:cNvPr>
          <p:cNvSpPr/>
          <p:nvPr/>
        </p:nvSpPr>
        <p:spPr>
          <a:xfrm>
            <a:off x="7296942" y="1613672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40BD9432-E1C0-2E49-A53E-859A08608BDB}"/>
              </a:ext>
            </a:extLst>
          </p:cNvPr>
          <p:cNvCxnSpPr>
            <a:cxnSpLocks/>
          </p:cNvCxnSpPr>
          <p:nvPr/>
        </p:nvCxnSpPr>
        <p:spPr>
          <a:xfrm flipV="1">
            <a:off x="6378539" y="1839074"/>
            <a:ext cx="2107914" cy="23613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2515FE08-1B3C-5743-9998-DBA5C0A4DC86}"/>
              </a:ext>
            </a:extLst>
          </p:cNvPr>
          <p:cNvSpPr/>
          <p:nvPr/>
        </p:nvSpPr>
        <p:spPr>
          <a:xfrm>
            <a:off x="8261000" y="1622234"/>
            <a:ext cx="368080" cy="35116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FB7D558-7B0D-414E-8E81-775C820E6700}"/>
              </a:ext>
            </a:extLst>
          </p:cNvPr>
          <p:cNvSpPr/>
          <p:nvPr/>
        </p:nvSpPr>
        <p:spPr>
          <a:xfrm>
            <a:off x="6130893" y="4282024"/>
            <a:ext cx="651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100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98DE5EDB-2C9E-784B-B2EE-9144D8689466}"/>
              </a:ext>
            </a:extLst>
          </p:cNvPr>
          <p:cNvSpPr/>
          <p:nvPr/>
        </p:nvSpPr>
        <p:spPr>
          <a:xfrm>
            <a:off x="5430538" y="3612492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98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C30EFBAD-1A45-9140-B6AF-A05020DE1FFA}"/>
              </a:ext>
            </a:extLst>
          </p:cNvPr>
          <p:cNvSpPr/>
          <p:nvPr/>
        </p:nvSpPr>
        <p:spPr>
          <a:xfrm>
            <a:off x="4832924" y="293268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99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934366A-3321-D04C-BD8F-5B0C9CEA959D}"/>
              </a:ext>
            </a:extLst>
          </p:cNvPr>
          <p:cNvSpPr/>
          <p:nvPr/>
        </p:nvSpPr>
        <p:spPr>
          <a:xfrm>
            <a:off x="4296955" y="2376169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87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8B10B67-1F44-1A4E-ACBF-42C1526A2692}"/>
              </a:ext>
            </a:extLst>
          </p:cNvPr>
          <p:cNvSpPr/>
          <p:nvPr/>
        </p:nvSpPr>
        <p:spPr>
          <a:xfrm>
            <a:off x="835877" y="4929296"/>
            <a:ext cx="74759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Node supports represent posterior probabilities: How many posterior trees agree with that node?</a:t>
            </a:r>
          </a:p>
        </p:txBody>
      </p:sp>
    </p:spTree>
    <p:extLst>
      <p:ext uri="{BB962C8B-B14F-4D97-AF65-F5344CB8AC3E}">
        <p14:creationId xmlns:p14="http://schemas.microsoft.com/office/powerpoint/2010/main" val="347736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76" y="211014"/>
            <a:ext cx="7886700" cy="765031"/>
          </a:xfrm>
        </p:spPr>
        <p:txBody>
          <a:bodyPr/>
          <a:lstStyle/>
          <a:p>
            <a:r>
              <a:rPr lang="en-US" dirty="0" err="1"/>
              <a:t>MrBayes</a:t>
            </a:r>
            <a:r>
              <a:rPr lang="en-US" dirty="0"/>
              <a:t> – Basic Work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3173"/>
            <a:ext cx="7886700" cy="493379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Set up short exploratory analyses to: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US" sz="2400" dirty="0"/>
              <a:t>Determine </a:t>
            </a:r>
            <a:r>
              <a:rPr lang="en-US" sz="2400" b="1" dirty="0"/>
              <a:t>burn-in</a:t>
            </a:r>
            <a:endParaRPr lang="en-US" sz="2400" dirty="0"/>
          </a:p>
          <a:p>
            <a:pPr marL="731520" lvl="1" indent="-457200">
              <a:buFont typeface="+mj-lt"/>
              <a:buAutoNum type="alphaLcParenR"/>
            </a:pPr>
            <a:r>
              <a:rPr lang="en-US" sz="2400" dirty="0"/>
              <a:t>Assess </a:t>
            </a:r>
            <a:r>
              <a:rPr lang="en-US" sz="2400" b="1" dirty="0"/>
              <a:t>convergence</a:t>
            </a:r>
          </a:p>
          <a:p>
            <a:pPr marL="731520" lvl="1" indent="-457200">
              <a:buFont typeface="+mj-lt"/>
              <a:buAutoNum type="alphaLcParenR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Set up the “real” analysis using results of your exploratory analyses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Run for a much longer period of time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/>
              <a:t>Potentially a million or more generations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Double-check that convergence occurred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Go back to the drawing board as necessary</a:t>
            </a:r>
          </a:p>
          <a:p>
            <a:pPr lvl="1"/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38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Thomas Bayes: OG (1701-1761)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A8E88C4-6A07-C740-8B5C-C03906C7B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948" y="2545421"/>
            <a:ext cx="3195607" cy="3423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B7EC989-77EF-244C-869D-21C20BCCE0F3}"/>
              </a:ext>
            </a:extLst>
          </p:cNvPr>
          <p:cNvSpPr/>
          <p:nvPr/>
        </p:nvSpPr>
        <p:spPr>
          <a:xfrm>
            <a:off x="655425" y="1323066"/>
            <a:ext cx="84885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Invented new branch of statistics in 1740s, and never published it (published posthumously in 1764)</a:t>
            </a:r>
          </a:p>
        </p:txBody>
      </p:sp>
    </p:spTree>
    <p:extLst>
      <p:ext uri="{BB962C8B-B14F-4D97-AF65-F5344CB8AC3E}">
        <p14:creationId xmlns:p14="http://schemas.microsoft.com/office/powerpoint/2010/main" val="409073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9C5B5B22-049C-FD45-BB4A-CE4DAB16C239}"/>
                  </a:ext>
                </a:extLst>
              </p:cNvPr>
              <p:cNvSpPr/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  <a:blipFill>
                <a:blip r:embed="rId2"/>
                <a:stretch>
                  <a:fillRect t="-901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55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50A093B-2208-7549-9A07-9028778F98CB}"/>
              </a:ext>
            </a:extLst>
          </p:cNvPr>
          <p:cNvSpPr/>
          <p:nvPr/>
        </p:nvSpPr>
        <p:spPr>
          <a:xfrm>
            <a:off x="456720" y="4422436"/>
            <a:ext cx="7218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“Posterior probability”: Probability of hypothesis (i.e. tree, model) given our data, and prior assumptions</a:t>
            </a:r>
            <a:endParaRPr lang="en-US" sz="24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9C5B5B22-049C-FD45-BB4A-CE4DAB16C239}"/>
                  </a:ext>
                </a:extLst>
              </p:cNvPr>
              <p:cNvSpPr/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  <a:blipFill>
                <a:blip r:embed="rId2"/>
                <a:stretch>
                  <a:fillRect t="-901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3A49D9D7-6113-DA4A-93BC-79C398470A63}"/>
              </a:ext>
            </a:extLst>
          </p:cNvPr>
          <p:cNvCxnSpPr>
            <a:cxnSpLocks/>
          </p:cNvCxnSpPr>
          <p:nvPr/>
        </p:nvCxnSpPr>
        <p:spPr>
          <a:xfrm flipV="1">
            <a:off x="2239766" y="3462392"/>
            <a:ext cx="297951" cy="7911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0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50A093B-2208-7549-9A07-9028778F98CB}"/>
              </a:ext>
            </a:extLst>
          </p:cNvPr>
          <p:cNvSpPr/>
          <p:nvPr/>
        </p:nvSpPr>
        <p:spPr>
          <a:xfrm>
            <a:off x="1093718" y="1093609"/>
            <a:ext cx="7218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“Likelihood”: Same as before, probability of the hypothesis producing our data</a:t>
            </a:r>
            <a:endParaRPr lang="en-US" sz="24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9C5B5B22-049C-FD45-BB4A-CE4DAB16C239}"/>
                  </a:ext>
                </a:extLst>
              </p:cNvPr>
              <p:cNvSpPr/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  <a:blipFill>
                <a:blip r:embed="rId2"/>
                <a:stretch>
                  <a:fillRect t="-901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3A49D9D7-6113-DA4A-93BC-79C398470A63}"/>
              </a:ext>
            </a:extLst>
          </p:cNvPr>
          <p:cNvCxnSpPr>
            <a:cxnSpLocks/>
          </p:cNvCxnSpPr>
          <p:nvPr/>
        </p:nvCxnSpPr>
        <p:spPr>
          <a:xfrm>
            <a:off x="4726112" y="2013735"/>
            <a:ext cx="195210" cy="4109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95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4368</TotalTime>
  <Words>1699</Words>
  <Application>Microsoft Macintosh PowerPoint</Application>
  <PresentationFormat>On-screen Show (4:3)</PresentationFormat>
  <Paragraphs>244</Paragraphs>
  <Slides>59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Calibri</vt:lpstr>
      <vt:lpstr>Calibri Light</vt:lpstr>
      <vt:lpstr>Cambria Math</vt:lpstr>
      <vt:lpstr>Arial</vt:lpstr>
      <vt:lpstr>Office Theme</vt:lpstr>
      <vt:lpstr>Lab 7: Phylogenetics III – Bayesian Methods and MCMC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Convergence</vt:lpstr>
      <vt:lpstr>PowerPoint Presentation</vt:lpstr>
      <vt:lpstr>PowerPoint Presentation</vt:lpstr>
      <vt:lpstr>PowerPoint Presentation</vt:lpstr>
      <vt:lpstr>MrBayes – Basic Work Flow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343</cp:revision>
  <cp:lastPrinted>2014-01-15T01:50:06Z</cp:lastPrinted>
  <dcterms:created xsi:type="dcterms:W3CDTF">2006-08-16T00:00:00Z</dcterms:created>
  <dcterms:modified xsi:type="dcterms:W3CDTF">2018-03-07T02:32:49Z</dcterms:modified>
</cp:coreProperties>
</file>